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4"/>
  </p:notesMasterIdLst>
  <p:sldIdLst>
    <p:sldId id="292" r:id="rId2"/>
    <p:sldId id="312" r:id="rId3"/>
    <p:sldId id="311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0" r:id="rId12"/>
    <p:sldId id="32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93E2F7"/>
    <a:srgbClr val="BEEDFA"/>
    <a:srgbClr val="BCFCFC"/>
    <a:srgbClr val="B9EDFF"/>
    <a:srgbClr val="90EAEC"/>
    <a:srgbClr val="8AC9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4E1CF-2360-4963-A444-5517984DBB1C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E39C4-279B-4DFA-ABE0-05E3C60BCE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38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3556000" y="0"/>
            <a:ext cx="8636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127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4489157" y="533400"/>
            <a:ext cx="68072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4472589" y="3539864"/>
            <a:ext cx="6819704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7828299" y="6557946"/>
            <a:ext cx="2669952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3759200" y="6557946"/>
            <a:ext cx="3903629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0507845" y="6556248"/>
            <a:ext cx="784448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37600" y="274956"/>
            <a:ext cx="2032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657088" y="6557946"/>
            <a:ext cx="2669952" cy="226902"/>
          </a:xfrm>
        </p:spPr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09600" y="6556248"/>
            <a:ext cx="48768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39328" y="6553200"/>
            <a:ext cx="784448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821838"/>
            <a:ext cx="8340651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400" y="1905001"/>
            <a:ext cx="8340651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298984" y="6556810"/>
            <a:ext cx="2669952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313811" y="6556810"/>
            <a:ext cx="38608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978603" y="6555112"/>
            <a:ext cx="784448" cy="228600"/>
          </a:xfrm>
        </p:spPr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71744" y="1600201"/>
            <a:ext cx="469392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1744" y="5867400"/>
            <a:ext cx="469392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571744" y="1711840"/>
            <a:ext cx="469392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6064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86384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97416"/>
            <a:ext cx="786384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0"/>
            <a:ext cx="9652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797292" y="1004669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795609" y="998817"/>
            <a:ext cx="5759369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85464" y="1143000"/>
            <a:ext cx="4572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85464" y="3283634"/>
            <a:ext cx="4572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884909" y="1041002"/>
            <a:ext cx="560832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10871200" y="0"/>
            <a:ext cx="13208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320040"/>
            <a:ext cx="9652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609600" y="1609416"/>
            <a:ext cx="9652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5661248" y="6557946"/>
            <a:ext cx="2669952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1CDF95-1BFD-44ED-8B12-754F8350B84D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609600" y="6557946"/>
            <a:ext cx="48768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8335264" y="6556248"/>
            <a:ext cx="784448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F209602-7D44-43E5-B2FD-36D7C2A003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86245" y="3820440"/>
            <a:ext cx="438975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sym typeface="Wingdings 2" panose="05020102010507070707" pitchFamily="18" charset="2"/>
              </a:rPr>
              <a:t>Столбова Е.Н.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sym typeface="Wingdings 2" panose="05020102010507070707" pitchFamily="18" charset="2"/>
              </a:rPr>
              <a:t>МАОУ «Лицей «ВЕКТОРиЯ»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sym typeface="Wingdings 2" panose="05020102010507070707" pitchFamily="18" charset="2"/>
              </a:rPr>
              <a:t>Г.  Лысьва,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sym typeface="Wingdings 2" panose="05020102010507070707" pitchFamily="18" charset="2"/>
              </a:rPr>
              <a:t>учитель географии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354" y="3322841"/>
            <a:ext cx="5416062" cy="313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354" y="7620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Результаты работы в краевой сетевой группе по формированию естественнонаучной грамотности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7383" y="102944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8407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375" y="1044897"/>
            <a:ext cx="5170365" cy="302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38554" y="948789"/>
            <a:ext cx="56270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7030A0"/>
                </a:solidFill>
              </a:rPr>
              <a:t>Каждая правильная позиция ответа оценивается в 1 балл, всего за задание можно получить 5 баллов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7039" y="337011"/>
            <a:ext cx="47949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Критерии оценивания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469370"/>
              </p:ext>
            </p:extLst>
          </p:nvPr>
        </p:nvGraphicFramePr>
        <p:xfrm>
          <a:off x="351692" y="2304421"/>
          <a:ext cx="6400801" cy="41148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18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0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3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8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№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Утверждение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Нет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Все сервисы прогноза погоды 21 и 22 декабря предсказали выпадение осадков 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Нет 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Все сервисы прогноза погоды предсказали облачную  погоду верно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Да 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Гисметео на 21 декабря предсказал температуру воздуха на 2 градуса выше, чем на самом деле оказалась реальная температура воздуха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Да 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Температура воздуха 22 декабря оказалась на 4 градуса выше, чем предсказал сервис </a:t>
                      </a:r>
                      <a:r>
                        <a:rPr lang="en-US" sz="1800">
                          <a:effectLst/>
                        </a:rPr>
                        <a:t>rp</a:t>
                      </a:r>
                      <a:r>
                        <a:rPr lang="ru-RU" sz="1800">
                          <a:effectLst/>
                        </a:rPr>
                        <a:t>5.</a:t>
                      </a:r>
                      <a:r>
                        <a:rPr lang="en-US" sz="1800">
                          <a:effectLst/>
                        </a:rPr>
                        <a:t>ru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Нет 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Матвей проводил наблюдения за температурой с помощью уличного термометра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effectLst/>
                        </a:rPr>
                        <a:t>Да </a:t>
                      </a:r>
                      <a:endParaRPr lang="ru-RU" sz="1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375" y="4194570"/>
            <a:ext cx="4982308" cy="203624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557" y="105508"/>
            <a:ext cx="1362952" cy="811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1091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7039" y="337011"/>
            <a:ext cx="34836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Перспективы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362" y="1197297"/>
            <a:ext cx="94451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ИОМ по теме ФГ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Работа с РЭШ. ФГ.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Работа с Банком заданий ИРСО 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Работа с банком ФИПИ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Лицейский проект 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3260" y="105508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69558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675292"/>
              </p:ext>
            </p:extLst>
          </p:nvPr>
        </p:nvGraphicFramePr>
        <p:xfrm>
          <a:off x="322005" y="480995"/>
          <a:ext cx="11248672" cy="5692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4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53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0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357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08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4123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91313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Читательская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ЕН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Математическая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Финансовая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Креативная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Глобальные </a:t>
                      </a:r>
                      <a:r>
                        <a:rPr lang="ru-RU" sz="1600" dirty="0" smtClean="0"/>
                        <a:t>компетенции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07383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Необычный путешественник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Какая планета?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Планета будет зеленой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479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Прогноз погоды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Сохраним природу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лесу родилась елочка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2791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 летом тепло, а зимой холодно?</a:t>
                      </a:r>
                    </a:p>
                    <a:p>
                      <a:r>
                        <a:rPr lang="ru-RU" dirty="0" smtClean="0"/>
                        <a:t>Антарктида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Изменение климата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32791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Смена времен года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err="1" smtClean="0"/>
                        <a:t>С.Дежнев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Ресурсы и отходы</a:t>
                      </a:r>
                    </a:p>
                    <a:p>
                      <a:r>
                        <a:rPr lang="ru-RU" dirty="0" smtClean="0"/>
                        <a:t>Солнечные панели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Вращение</a:t>
                      </a:r>
                      <a:r>
                        <a:rPr lang="ru-RU" baseline="0" dirty="0" smtClean="0"/>
                        <a:t> Земли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Гендерное </a:t>
                      </a:r>
                      <a:r>
                        <a:rPr lang="ru-RU" dirty="0" err="1" smtClean="0"/>
                        <a:t>равнество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Леса или С/Х угодья?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479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Голубая электростанция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Энергетическая проблема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71082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846" y="367497"/>
            <a:ext cx="1110175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Компетенции</a:t>
            </a:r>
            <a:r>
              <a:rPr lang="ru-RU" sz="2800" dirty="0"/>
              <a:t>:</a:t>
            </a:r>
          </a:p>
          <a:p>
            <a:r>
              <a:rPr lang="ru-RU" sz="2800" b="1" u="sng" dirty="0"/>
              <a:t>1</a:t>
            </a:r>
            <a:r>
              <a:rPr lang="ru-RU" sz="2800" b="1" u="sng" dirty="0">
                <a:solidFill>
                  <a:srgbClr val="7030A0"/>
                </a:solidFill>
              </a:rPr>
              <a:t>. Понимание основных особенностей естественнонаучного исследования. </a:t>
            </a:r>
            <a:r>
              <a:rPr lang="ru-RU" sz="2800" dirty="0"/>
              <a:t>В этой компетенции были предложены задания на:</a:t>
            </a:r>
          </a:p>
          <a:p>
            <a:r>
              <a:rPr lang="ru-RU" sz="2800" dirty="0"/>
              <a:t>- умение распознавать и формулировать цель данного исследования</a:t>
            </a:r>
          </a:p>
          <a:p>
            <a:r>
              <a:rPr lang="ru-RU" sz="2800" dirty="0"/>
              <a:t>- умение оценивать способы, которые используют учёные, чтобы обеспечить надёжность данных и достоверность объяснений</a:t>
            </a:r>
          </a:p>
          <a:p>
            <a:r>
              <a:rPr lang="ru-RU" sz="2800" b="1" u="sng" dirty="0"/>
              <a:t>2. </a:t>
            </a:r>
            <a:r>
              <a:rPr lang="ru-RU" sz="2800" b="1" u="sng" dirty="0">
                <a:solidFill>
                  <a:srgbClr val="7030A0"/>
                </a:solidFill>
              </a:rPr>
              <a:t>Интерпретация данных и использование научных доказательств для получения выводов</a:t>
            </a:r>
            <a:endParaRPr lang="ru-RU" sz="2800" u="sng" dirty="0">
              <a:solidFill>
                <a:srgbClr val="7030A0"/>
              </a:solidFill>
            </a:endParaRPr>
          </a:p>
          <a:p>
            <a:r>
              <a:rPr lang="ru-RU" sz="2800" dirty="0"/>
              <a:t>В этой компетенции были предложены задания на умение анализировать, интерпретировать данные и делать соответствующие выводы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45" y="0"/>
            <a:ext cx="1573725" cy="93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06717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06" y="892497"/>
            <a:ext cx="7772400" cy="55911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538572"/>
              </p:ext>
            </p:extLst>
          </p:nvPr>
        </p:nvGraphicFramePr>
        <p:xfrm>
          <a:off x="8100792" y="1038748"/>
          <a:ext cx="3692623" cy="33528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1604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2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Компетенция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Понимание особенностей естественнонаучного исследования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Умение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Распознавать и формулировать цель исследования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География 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Погода и климат 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07038" y="184611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Задание №1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846" y="105507"/>
            <a:ext cx="1491663" cy="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6452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387" y="1220743"/>
            <a:ext cx="2664791" cy="3215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7039" y="383903"/>
            <a:ext cx="47949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Критерии оценивания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269547"/>
              </p:ext>
            </p:extLst>
          </p:nvPr>
        </p:nvGraphicFramePr>
        <p:xfrm>
          <a:off x="574650" y="1217064"/>
          <a:ext cx="7561165" cy="29870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2743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868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>
                          <a:effectLst/>
                        </a:rPr>
                        <a:t>Балл</a:t>
                      </a:r>
                      <a:endParaRPr lang="ru-RU" sz="2800" b="1" i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effectLst/>
                        </a:rPr>
                        <a:t>Содержание критерия </a:t>
                      </a:r>
                      <a:endParaRPr lang="ru-RU" sz="2800" b="1" i="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/>
                        </a:rPr>
                        <a:t>1</a:t>
                      </a:r>
                      <a:endParaRPr lang="ru-RU" sz="28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/>
                        </a:rPr>
                        <a:t>Дан ответ, в котором говорится, что Матвей хотел узнать, какой из трех сервисов дает наиболее точный, достоверный  прогноз погоды. </a:t>
                      </a:r>
                      <a:endParaRPr lang="ru-RU" sz="28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/>
                        </a:rPr>
                        <a:t>0</a:t>
                      </a:r>
                      <a:endParaRPr lang="ru-RU" sz="28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effectLst/>
                        </a:rPr>
                        <a:t>Другой ответ или ответа нет. </a:t>
                      </a:r>
                      <a:endParaRPr lang="ru-RU" sz="2800" b="1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712534" y="4520533"/>
            <a:ext cx="7936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</a:rPr>
              <a:t>НЕВЕРНО!!!!</a:t>
            </a:r>
          </a:p>
          <a:p>
            <a:r>
              <a:rPr lang="ru-RU" sz="2000" b="1" dirty="0" smtClean="0"/>
              <a:t>- хотел </a:t>
            </a:r>
            <a:r>
              <a:rPr lang="ru-RU" sz="2000" b="1" dirty="0"/>
              <a:t>сравнить показания погоды, </a:t>
            </a:r>
            <a:endParaRPr lang="ru-RU" sz="2000" b="1" dirty="0" smtClean="0"/>
          </a:p>
          <a:p>
            <a:r>
              <a:rPr lang="ru-RU" sz="2000" b="1" dirty="0"/>
              <a:t>-</a:t>
            </a:r>
            <a:r>
              <a:rPr lang="ru-RU" sz="2000" b="1" dirty="0" smtClean="0"/>
              <a:t>хотел </a:t>
            </a:r>
            <a:r>
              <a:rPr lang="ru-RU" sz="2000" b="1" dirty="0"/>
              <a:t>узнать прогноз погоды, </a:t>
            </a:r>
            <a:endParaRPr lang="ru-RU" sz="2000" b="1" dirty="0" smtClean="0"/>
          </a:p>
          <a:p>
            <a:r>
              <a:rPr lang="ru-RU" sz="2000" b="1" dirty="0"/>
              <a:t>-отличие реальной погоды от погоды в Интернете, </a:t>
            </a:r>
          </a:p>
          <a:p>
            <a:r>
              <a:rPr lang="ru-RU" sz="2000" b="1" dirty="0"/>
              <a:t>-хотел узнать данные погоды на разных сайтах, </a:t>
            </a:r>
          </a:p>
          <a:p>
            <a:r>
              <a:rPr lang="ru-RU" sz="2000" b="1" dirty="0"/>
              <a:t>-хотел узнать насколько изменяется погода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768" y="105508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1887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853871"/>
              </p:ext>
            </p:extLst>
          </p:nvPr>
        </p:nvGraphicFramePr>
        <p:xfrm>
          <a:off x="6600093" y="1231611"/>
          <a:ext cx="4044461" cy="42672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271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34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Компетенция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Понимание особенностей естественнонаучного исследования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Умение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Умение оценивать способы, которые используют учёные, чтобы обеспечить надёжность данных и достоверность объяснений</a:t>
                      </a:r>
                      <a:endParaRPr lang="ru-RU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Предмет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География 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Погода и климат </a:t>
                      </a:r>
                      <a:endParaRPr lang="ru-RU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45477" y="1033027"/>
            <a:ext cx="71393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srgbClr val="7030A0"/>
                </a:solidFill>
              </a:rPr>
              <a:t>Какое условие позволило Матвею получить более точные результаты его исследования?</a:t>
            </a:r>
          </a:p>
          <a:p>
            <a:r>
              <a:rPr lang="ru-RU" sz="3600" b="1" i="1" u="sng" dirty="0">
                <a:solidFill>
                  <a:srgbClr val="7030A0"/>
                </a:solidFill>
              </a:rPr>
              <a:t>Ответ: </a:t>
            </a:r>
            <a:r>
              <a:rPr lang="ru-RU" sz="3600" b="1" dirty="0">
                <a:solidFill>
                  <a:srgbClr val="7030A0"/>
                </a:solidFill>
              </a:rPr>
              <a:t>наблюдение в течение месяца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7039" y="383903"/>
            <a:ext cx="27494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Задание №2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429" y="105508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88608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773498"/>
              </p:ext>
            </p:extLst>
          </p:nvPr>
        </p:nvGraphicFramePr>
        <p:xfrm>
          <a:off x="707039" y="1497407"/>
          <a:ext cx="5861954" cy="29870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1008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3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Балл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Содержание критерия 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</a:t>
                      </a:r>
                      <a:endParaRPr lang="ru-RU" sz="2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i="1" dirty="0">
                          <a:effectLst/>
                        </a:rPr>
                        <a:t>Дан ответ, в котором говорится, что Матвей проводил наблюдения в течение месяца. </a:t>
                      </a:r>
                      <a:endParaRPr lang="ru-RU" sz="2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0</a:t>
                      </a:r>
                      <a:endParaRPr lang="ru-RU" sz="2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i="1" dirty="0">
                          <a:effectLst/>
                        </a:rPr>
                        <a:t>Другой ответ или ответа нет. </a:t>
                      </a:r>
                      <a:endParaRPr lang="ru-RU" sz="2800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07039" y="383903"/>
            <a:ext cx="47949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Критерии оценивания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055" y="1607604"/>
            <a:ext cx="4757006" cy="27666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9814" y="212872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467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7039" y="383903"/>
            <a:ext cx="6066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Задание №3 Интерпретация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7039" y="1168129"/>
            <a:ext cx="86245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1. Какой </a:t>
            </a:r>
            <a:r>
              <a:rPr lang="ru-RU" sz="2800" b="1" dirty="0">
                <a:solidFill>
                  <a:srgbClr val="7030A0"/>
                </a:solidFill>
              </a:rPr>
              <a:t>из сервисов дал наиболее точный прогноз погоды на 22 декабря 2020 года? Выбери верный вариант ответа и </a:t>
            </a:r>
            <a:r>
              <a:rPr lang="ru-RU" sz="2800" b="1" u="sng" dirty="0">
                <a:solidFill>
                  <a:srgbClr val="7030A0"/>
                </a:solidFill>
              </a:rPr>
              <a:t>поясни почему</a:t>
            </a:r>
            <a:r>
              <a:rPr lang="ru-RU" sz="2800" b="1" dirty="0">
                <a:solidFill>
                  <a:srgbClr val="7030A0"/>
                </a:solidFill>
              </a:rPr>
              <a:t>.</a:t>
            </a:r>
          </a:p>
          <a:p>
            <a:r>
              <a:rPr lang="ru-RU" sz="2800" b="1" dirty="0">
                <a:solidFill>
                  <a:srgbClr val="7030A0"/>
                </a:solidFill>
              </a:rPr>
              <a:t>А) </a:t>
            </a:r>
            <a:r>
              <a:rPr lang="ru-RU" sz="2800" b="1" dirty="0" err="1">
                <a:solidFill>
                  <a:srgbClr val="7030A0"/>
                </a:solidFill>
              </a:rPr>
              <a:t>Гисметео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Б) </a:t>
            </a:r>
            <a:r>
              <a:rPr lang="en-US" sz="2800" b="1" dirty="0" err="1">
                <a:solidFill>
                  <a:srgbClr val="7030A0"/>
                </a:solidFill>
              </a:rPr>
              <a:t>rp</a:t>
            </a:r>
            <a:r>
              <a:rPr lang="ru-RU" sz="2800" b="1" dirty="0">
                <a:solidFill>
                  <a:srgbClr val="7030A0"/>
                </a:solidFill>
              </a:rPr>
              <a:t>5.</a:t>
            </a:r>
            <a:r>
              <a:rPr lang="en-US" sz="2800" b="1" dirty="0" err="1">
                <a:solidFill>
                  <a:srgbClr val="7030A0"/>
                </a:solidFill>
              </a:rPr>
              <a:t>ru</a:t>
            </a:r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2800" b="1" dirty="0">
                <a:solidFill>
                  <a:srgbClr val="7030A0"/>
                </a:solidFill>
              </a:rPr>
              <a:t>В) Яндекс. Погода</a:t>
            </a:r>
          </a:p>
          <a:p>
            <a:r>
              <a:rPr lang="ru-RU" sz="2800" b="1" i="1" u="sng" dirty="0">
                <a:solidFill>
                  <a:srgbClr val="7030A0"/>
                </a:solidFill>
              </a:rPr>
              <a:t>Ответ: </a:t>
            </a:r>
            <a:r>
              <a:rPr lang="ru-RU" sz="2800" b="1" dirty="0">
                <a:solidFill>
                  <a:srgbClr val="7030A0"/>
                </a:solidFill>
              </a:rPr>
              <a:t>В, </a:t>
            </a:r>
            <a:r>
              <a:rPr lang="ru-RU" sz="2800" b="1" dirty="0" err="1">
                <a:solidFill>
                  <a:srgbClr val="7030A0"/>
                </a:solidFill>
              </a:rPr>
              <a:t>т.к</a:t>
            </a:r>
            <a:r>
              <a:rPr lang="ru-RU" sz="2800" b="1" dirty="0">
                <a:solidFill>
                  <a:srgbClr val="7030A0"/>
                </a:solidFill>
              </a:rPr>
              <a:t> данные прогноза сервиса совпадают с реальными показаниями погоды.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537" y="118181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29862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517515"/>
              </p:ext>
            </p:extLst>
          </p:nvPr>
        </p:nvGraphicFramePr>
        <p:xfrm>
          <a:off x="702970" y="1025977"/>
          <a:ext cx="6213646" cy="512064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951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62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Балл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Содержание критерия </a:t>
                      </a:r>
                      <a:endParaRPr lang="ru-RU" sz="2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</a:t>
                      </a:r>
                      <a:endParaRPr lang="ru-RU" sz="2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effectLst/>
                        </a:rPr>
                        <a:t>В ответе присутствуют обе позиции ответа: В и дано пояснение, что данные прогноза сервиса совпадают с реальными показаниями  </a:t>
                      </a:r>
                      <a:endParaRPr lang="ru-RU" sz="2800" b="1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</a:t>
                      </a:r>
                      <a:endParaRPr lang="ru-RU" sz="2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>
                          <a:effectLst/>
                        </a:rPr>
                        <a:t>Дан ответ, в котором дана только одна позиция ответа. Например, В </a:t>
                      </a:r>
                      <a:endParaRPr lang="ru-RU" sz="28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0</a:t>
                      </a:r>
                      <a:endParaRPr lang="ru-RU" sz="2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effectLst/>
                        </a:rPr>
                        <a:t>Другой ответ или ответа нет. </a:t>
                      </a:r>
                      <a:endParaRPr lang="ru-RU" sz="2800" b="1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703" y="2719387"/>
            <a:ext cx="5110297" cy="29783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7039" y="337011"/>
            <a:ext cx="47949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</a:rPr>
              <a:t>Критерии оценивания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453" y="1286083"/>
            <a:ext cx="1304003" cy="1190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7980" y="1286083"/>
            <a:ext cx="1130666" cy="110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726" y="56051"/>
            <a:ext cx="1764126" cy="104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82963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8513937"/>
              </p:ext>
            </p:extLst>
          </p:nvPr>
        </p:nvGraphicFramePr>
        <p:xfrm>
          <a:off x="399682" y="892336"/>
          <a:ext cx="10338655" cy="365760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675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683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33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1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№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Утверждение 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Да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Нет 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</a:rPr>
                        <a:t>Все сервисы прогноза погоды 21 и 22 декабря предсказали выпадение осадков </a:t>
                      </a:r>
                      <a:endParaRPr lang="ru-RU" sz="20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</a:rPr>
                        <a:t>Все сервисы прогноза погоды предсказали облачную  погоду 21 и 22 декабря верно</a:t>
                      </a:r>
                      <a:endParaRPr lang="ru-RU" sz="20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</a:rPr>
                        <a:t>Гисметео на 21 декабря предсказал температуру воздуха на 2 градуса выше, чем на самом деле оказалась реальная температура воздуха</a:t>
                      </a:r>
                      <a:endParaRPr lang="ru-RU" sz="20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i="1">
                          <a:effectLst/>
                        </a:rPr>
                        <a:t>Температура воздуха 22 декабря оказалась на 4 градуса выше, чем предсказал сервис </a:t>
                      </a:r>
                      <a:r>
                        <a:rPr lang="en-US" sz="2000" b="1" i="1">
                          <a:effectLst/>
                        </a:rPr>
                        <a:t>rp</a:t>
                      </a:r>
                      <a:r>
                        <a:rPr lang="ru-RU" sz="2000" b="1" i="1">
                          <a:effectLst/>
                        </a:rPr>
                        <a:t>5.</a:t>
                      </a:r>
                      <a:r>
                        <a:rPr lang="en-US" sz="2000" b="1" i="1">
                          <a:effectLst/>
                        </a:rPr>
                        <a:t>ru</a:t>
                      </a:r>
                      <a:endParaRPr lang="ru-RU" sz="2000" b="1" i="1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</a:rPr>
                        <a:t>Матвей проводил наблюдения за температурой с помощью уличного термометра </a:t>
                      </a:r>
                      <a:endParaRPr lang="ru-RU" sz="2000" b="1" i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40"/>
                        </a:spcBef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07039" y="208058"/>
            <a:ext cx="6066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Задание №4 Интерпретация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7661" y="4165060"/>
            <a:ext cx="6201875" cy="2534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137" y="56052"/>
            <a:ext cx="1268925" cy="75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85951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3375</TotalTime>
  <Words>647</Words>
  <Application>Microsoft Office PowerPoint</Application>
  <PresentationFormat>Широкоэкранный</PresentationFormat>
  <Paragraphs>158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Клинова М Н</dc:creator>
  <cp:lastModifiedBy>Клинова М Н</cp:lastModifiedBy>
  <cp:revision>373</cp:revision>
  <dcterms:created xsi:type="dcterms:W3CDTF">2022-02-14T15:03:53Z</dcterms:created>
  <dcterms:modified xsi:type="dcterms:W3CDTF">2022-05-15T14:46:18Z</dcterms:modified>
</cp:coreProperties>
</file>